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CDCD"/>
    <a:srgbClr val="E9D2FA"/>
    <a:srgbClr val="F2E4FC"/>
    <a:srgbClr val="FFFF65"/>
    <a:srgbClr val="CCCC00"/>
    <a:srgbClr val="0099CC"/>
    <a:srgbClr val="CCFF99"/>
    <a:srgbClr val="CCECFF"/>
    <a:srgbClr val="FFFFCC"/>
    <a:srgbClr val="CAD7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9" d="100"/>
          <a:sy n="49" d="100"/>
        </p:scale>
        <p:origin x="2813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D742B-2DEB-4E04-83BC-B8E32416705B}" type="datetimeFigureOut">
              <a:rPr lang="es-ES" smtClean="0"/>
              <a:t>08/05/2018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4B464-B056-488F-8534-270A053B30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7203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D742B-2DEB-4E04-83BC-B8E32416705B}" type="datetimeFigureOut">
              <a:rPr lang="es-ES" smtClean="0"/>
              <a:t>08/05/2018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4B464-B056-488F-8534-270A053B30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6298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D742B-2DEB-4E04-83BC-B8E32416705B}" type="datetimeFigureOut">
              <a:rPr lang="es-ES" smtClean="0"/>
              <a:t>08/05/2018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4B464-B056-488F-8534-270A053B30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03165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D742B-2DEB-4E04-83BC-B8E32416705B}" type="datetimeFigureOut">
              <a:rPr lang="es-ES" smtClean="0"/>
              <a:t>08/05/2018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4B464-B056-488F-8534-270A053B30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34805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D742B-2DEB-4E04-83BC-B8E32416705B}" type="datetimeFigureOut">
              <a:rPr lang="es-ES" smtClean="0"/>
              <a:t>08/05/2018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4B464-B056-488F-8534-270A053B30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69194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D742B-2DEB-4E04-83BC-B8E32416705B}" type="datetimeFigureOut">
              <a:rPr lang="es-ES" smtClean="0"/>
              <a:t>08/05/2018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4B464-B056-488F-8534-270A053B30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19155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D742B-2DEB-4E04-83BC-B8E32416705B}" type="datetimeFigureOut">
              <a:rPr lang="es-ES" smtClean="0"/>
              <a:t>08/05/2018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4B464-B056-488F-8534-270A053B30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9745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D742B-2DEB-4E04-83BC-B8E32416705B}" type="datetimeFigureOut">
              <a:rPr lang="es-ES" smtClean="0"/>
              <a:t>08/05/2018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4B464-B056-488F-8534-270A053B30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58367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D742B-2DEB-4E04-83BC-B8E32416705B}" type="datetimeFigureOut">
              <a:rPr lang="es-ES" smtClean="0"/>
              <a:t>08/05/2018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4B464-B056-488F-8534-270A053B30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7351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D742B-2DEB-4E04-83BC-B8E32416705B}" type="datetimeFigureOut">
              <a:rPr lang="es-ES" smtClean="0"/>
              <a:t>08/05/2018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4B464-B056-488F-8534-270A053B30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20135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D742B-2DEB-4E04-83BC-B8E32416705B}" type="datetimeFigureOut">
              <a:rPr lang="es-ES" smtClean="0"/>
              <a:t>08/05/2018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4B464-B056-488F-8534-270A053B30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16121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ED742B-2DEB-4E04-83BC-B8E32416705B}" type="datetimeFigureOut">
              <a:rPr lang="es-ES" smtClean="0"/>
              <a:t>08/05/2018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C4B464-B056-488F-8534-270A053B30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5753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92D05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ángulo 20">
            <a:extLst>
              <a:ext uri="{FF2B5EF4-FFF2-40B4-BE49-F238E27FC236}">
                <a16:creationId xmlns:a16="http://schemas.microsoft.com/office/drawing/2014/main" id="{8643DAEE-CD27-4868-857A-D621D1D72703}"/>
              </a:ext>
            </a:extLst>
          </p:cNvPr>
          <p:cNvSpPr/>
          <p:nvPr/>
        </p:nvSpPr>
        <p:spPr>
          <a:xfrm>
            <a:off x="-1" y="10020538"/>
            <a:ext cx="6858000" cy="21984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68F88655-94E4-403E-AF43-84F7F1972396}"/>
              </a:ext>
            </a:extLst>
          </p:cNvPr>
          <p:cNvSpPr/>
          <p:nvPr/>
        </p:nvSpPr>
        <p:spPr>
          <a:xfrm>
            <a:off x="99296" y="6376471"/>
            <a:ext cx="6637169" cy="3485639"/>
          </a:xfrm>
          <a:prstGeom prst="rect">
            <a:avLst/>
          </a:prstGeom>
          <a:solidFill>
            <a:srgbClr val="E9D2F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9E762AF7-0BDE-4006-8949-EEB9177ABBA0}"/>
              </a:ext>
            </a:extLst>
          </p:cNvPr>
          <p:cNvSpPr/>
          <p:nvPr/>
        </p:nvSpPr>
        <p:spPr>
          <a:xfrm>
            <a:off x="221763" y="5547611"/>
            <a:ext cx="6414472" cy="604619"/>
          </a:xfrm>
          <a:prstGeom prst="rect">
            <a:avLst/>
          </a:prstGeom>
          <a:solidFill>
            <a:srgbClr val="F2E4F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231DD9EF-9675-4EB4-83D7-919B92F284B4}"/>
              </a:ext>
            </a:extLst>
          </p:cNvPr>
          <p:cNvSpPr/>
          <p:nvPr/>
        </p:nvSpPr>
        <p:spPr>
          <a:xfrm>
            <a:off x="210888" y="4770881"/>
            <a:ext cx="6425347" cy="618302"/>
          </a:xfrm>
          <a:prstGeom prst="rect">
            <a:avLst/>
          </a:prstGeom>
          <a:solidFill>
            <a:srgbClr val="F2E4F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601E030B-7F51-4C82-A5C5-5C4282000F06}"/>
              </a:ext>
            </a:extLst>
          </p:cNvPr>
          <p:cNvSpPr/>
          <p:nvPr/>
        </p:nvSpPr>
        <p:spPr>
          <a:xfrm>
            <a:off x="221763" y="3755628"/>
            <a:ext cx="6425347" cy="800825"/>
          </a:xfrm>
          <a:prstGeom prst="rect">
            <a:avLst/>
          </a:prstGeom>
          <a:solidFill>
            <a:srgbClr val="F2E4F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05409321-BEA1-43FB-BD5F-D5092171DEC2}"/>
              </a:ext>
            </a:extLst>
          </p:cNvPr>
          <p:cNvSpPr/>
          <p:nvPr/>
        </p:nvSpPr>
        <p:spPr>
          <a:xfrm>
            <a:off x="221763" y="2234640"/>
            <a:ext cx="6414472" cy="1163645"/>
          </a:xfrm>
          <a:prstGeom prst="rect">
            <a:avLst/>
          </a:prstGeom>
          <a:solidFill>
            <a:srgbClr val="F2E4F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D7E34C55-B26F-47E2-A320-8CF592D0FDCD}"/>
              </a:ext>
            </a:extLst>
          </p:cNvPr>
          <p:cNvSpPr/>
          <p:nvPr/>
        </p:nvSpPr>
        <p:spPr>
          <a:xfrm>
            <a:off x="0" y="0"/>
            <a:ext cx="6858000" cy="156804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7C394C3-80BC-439D-B344-3D1504C347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296" y="1033444"/>
            <a:ext cx="4028903" cy="374217"/>
          </a:xfrm>
        </p:spPr>
        <p:txBody>
          <a:bodyPr>
            <a:noAutofit/>
          </a:bodyPr>
          <a:lstStyle/>
          <a:p>
            <a:r>
              <a:rPr lang="es-ES" sz="3200" b="1" dirty="0">
                <a:latin typeface="Bodoni MT" panose="02070603080606020203" pitchFamily="18" charset="0"/>
              </a:rPr>
              <a:t>¿</a:t>
            </a:r>
            <a:r>
              <a:rPr lang="es-ES" sz="2800" b="1" dirty="0">
                <a:latin typeface="Bodoni MT" panose="02070603080606020203" pitchFamily="18" charset="0"/>
              </a:rPr>
              <a:t>Los productos para cuidado de las grietas del pezón son eficaces?</a:t>
            </a:r>
          </a:p>
        </p:txBody>
      </p:sp>
      <p:sp>
        <p:nvSpPr>
          <p:cNvPr id="9" name="Subtítulo 7">
            <a:extLst>
              <a:ext uri="{FF2B5EF4-FFF2-40B4-BE49-F238E27FC236}">
                <a16:creationId xmlns:a16="http://schemas.microsoft.com/office/drawing/2014/main" id="{41E3B3A9-4123-4692-88BC-0E702B1B3E74}"/>
              </a:ext>
            </a:extLst>
          </p:cNvPr>
          <p:cNvSpPr txBox="1">
            <a:spLocks/>
          </p:cNvSpPr>
          <p:nvPr/>
        </p:nvSpPr>
        <p:spPr>
          <a:xfrm>
            <a:off x="303136" y="2292953"/>
            <a:ext cx="6251726" cy="70026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sz="1200" b="1" u="sng" dirty="0">
                <a:latin typeface="Calibri" panose="020F0502020204030204" pitchFamily="34" charset="0"/>
              </a:rPr>
              <a:t>INTRODUCCION</a:t>
            </a:r>
          </a:p>
          <a:p>
            <a:pPr algn="just"/>
            <a:r>
              <a:rPr lang="es-ES" sz="1200" dirty="0">
                <a:latin typeface="Calibri" panose="020F0502020204030204" pitchFamily="34" charset="0"/>
              </a:rPr>
              <a:t>La incidencia de dolor y/o lesiones en el pezón es variable según los estudios, entre el 77% y el 96% y supone la segunda o tercera causa de abandono de la lactancia materna.</a:t>
            </a:r>
            <a:br>
              <a:rPr lang="es-ES" sz="1200" dirty="0">
                <a:latin typeface="Calibri" panose="020F0502020204030204" pitchFamily="34" charset="0"/>
              </a:rPr>
            </a:br>
            <a:r>
              <a:rPr lang="es-ES" sz="1200" dirty="0">
                <a:latin typeface="Calibri" panose="020F0502020204030204" pitchFamily="34" charset="0"/>
              </a:rPr>
              <a:t>Los factores que favorecen la aparición del dolor y/o grietas son variados como: mala posición, agarre incorrecto, pezón plano o invertido entre otras.</a:t>
            </a:r>
          </a:p>
          <a:p>
            <a:pPr algn="just"/>
            <a:endParaRPr lang="es-ES" sz="1200" dirty="0">
              <a:latin typeface="Calibri" panose="020F0502020204030204" pitchFamily="34" charset="0"/>
            </a:endParaRPr>
          </a:p>
          <a:p>
            <a:pPr algn="just"/>
            <a:r>
              <a:rPr lang="es-ES" sz="800" b="1" u="sng" dirty="0">
                <a:latin typeface="Calibri" panose="020F0502020204030204" pitchFamily="34" charset="0"/>
              </a:rPr>
              <a:t> </a:t>
            </a:r>
          </a:p>
          <a:p>
            <a:pPr algn="just"/>
            <a:r>
              <a:rPr lang="es-ES" sz="1200" b="1" u="sng" dirty="0">
                <a:latin typeface="Calibri" panose="020F0502020204030204" pitchFamily="34" charset="0"/>
              </a:rPr>
              <a:t>OBJETIVOS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es-ES" sz="1200" dirty="0">
                <a:latin typeface="Calibri" panose="020F0502020204030204" pitchFamily="34" charset="0"/>
              </a:rPr>
              <a:t>Reunir la evidencia disponible sobre el uso de productos tópicos para la prevención del dolor y/o grietas en el pezón en mujeres en periodo de lactancia.</a:t>
            </a:r>
          </a:p>
          <a:p>
            <a:pPr algn="just"/>
            <a:endParaRPr lang="es-ES" sz="1200" dirty="0">
              <a:latin typeface="Calibri" panose="020F0502020204030204" pitchFamily="34" charset="0"/>
            </a:endParaRPr>
          </a:p>
          <a:p>
            <a:pPr algn="just"/>
            <a:r>
              <a:rPr lang="es-ES" sz="1200" b="1" u="sng" dirty="0">
                <a:latin typeface="Calibri" panose="020F0502020204030204" pitchFamily="34" charset="0"/>
              </a:rPr>
              <a:t>METODOLOGIA</a:t>
            </a:r>
          </a:p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ES" sz="1200" dirty="0">
                <a:latin typeface="Calibri" panose="020F0502020204030204" pitchFamily="34" charset="0"/>
              </a:rPr>
              <a:t>Revisión bibliográfica en bases de datos MEDLINE, CINAHL, COCHRANE y organismos oficiales.</a:t>
            </a:r>
          </a:p>
          <a:p>
            <a:pPr algn="just"/>
            <a:endParaRPr lang="es-ES" sz="1200" dirty="0">
              <a:latin typeface="Calibri" panose="020F0502020204030204" pitchFamily="34" charset="0"/>
            </a:endParaRPr>
          </a:p>
          <a:p>
            <a:pPr algn="just"/>
            <a:r>
              <a:rPr lang="es-ES" sz="1200" b="1" u="sng" dirty="0">
                <a:latin typeface="Calibri" panose="020F0502020204030204" pitchFamily="34" charset="0"/>
              </a:rPr>
              <a:t>PALABRAS CLAVE</a:t>
            </a:r>
          </a:p>
          <a:p>
            <a:pPr marL="171450" indent="-171450" algn="just"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</a:pPr>
            <a:r>
              <a:rPr lang="es-ES" sz="1200" dirty="0">
                <a:latin typeface="Calibri" panose="020F0502020204030204" pitchFamily="34" charset="0"/>
              </a:rPr>
              <a:t>Lactancia Materna, Grietas en el pezón, Prevención.</a:t>
            </a:r>
          </a:p>
          <a:p>
            <a:pPr algn="just"/>
            <a:endParaRPr lang="es-ES" sz="1200" dirty="0">
              <a:latin typeface="Calibri" panose="020F0502020204030204" pitchFamily="34" charset="0"/>
            </a:endParaRPr>
          </a:p>
          <a:p>
            <a:pPr algn="just"/>
            <a:endParaRPr lang="es-ES" sz="1200" b="1" u="sng" dirty="0">
              <a:latin typeface="Calibri" panose="020F0502020204030204" pitchFamily="34" charset="0"/>
            </a:endParaRPr>
          </a:p>
          <a:p>
            <a:pPr algn="just"/>
            <a:r>
              <a:rPr lang="es-ES" sz="1200" b="1" u="sng" dirty="0">
                <a:latin typeface="Calibri" panose="020F0502020204030204" pitchFamily="34" charset="0"/>
              </a:rPr>
              <a:t>RESULTADOS Y CONCLUSIONES</a:t>
            </a:r>
          </a:p>
          <a:p>
            <a:pPr algn="just"/>
            <a:r>
              <a:rPr lang="es-ES" sz="1200" dirty="0">
                <a:latin typeface="Calibri" panose="020F0502020204030204" pitchFamily="34" charset="0"/>
              </a:rPr>
              <a:t>Las grietas del pezón de origen mecánico, han sido tratadas con: lanolina, apósitos de hidrogel, bolsas de té verde, menta, aceite virgen de coco, miel, compresas de agua caliente, vitamina A, colagenasa, glicerina y aceite de oliva. Estudios que comparan estos productos son poco concluyentes, incluso contradictorios.</a:t>
            </a:r>
          </a:p>
          <a:p>
            <a:pPr algn="just"/>
            <a:r>
              <a:rPr lang="es-ES" sz="1200" dirty="0">
                <a:latin typeface="Calibri" panose="020F0502020204030204" pitchFamily="34" charset="0"/>
              </a:rPr>
              <a:t>A pesar de esto, se observa un uso generalizado de cremas para el pezón a base de lanolina, implicando por otra parte, una interrupción del medio natural entre madre y lactante.</a:t>
            </a:r>
          </a:p>
          <a:p>
            <a:pPr algn="just"/>
            <a:r>
              <a:rPr lang="es-ES" sz="1200" dirty="0">
                <a:latin typeface="Calibri" panose="020F0502020204030204" pitchFamily="34" charset="0"/>
              </a:rPr>
              <a:t>La Cochrane, guías de práctica clínica y la liga de la leche concluyen que las gotas de leche materna, pueden ser igual de beneficiosas ante el dolor del pezón, que la aplicación de lanolina.</a:t>
            </a:r>
          </a:p>
          <a:p>
            <a:pPr algn="just"/>
            <a:r>
              <a:rPr lang="es-ES" sz="1200" b="1" dirty="0">
                <a:latin typeface="Calibri" panose="020F0502020204030204" pitchFamily="34" charset="0"/>
              </a:rPr>
              <a:t>El producto tópico que ofrece mayor evidencia en la prevención del dolor y grietas en el pezón es la aplicación de leche materna.</a:t>
            </a:r>
          </a:p>
          <a:p>
            <a:pPr algn="just"/>
            <a:r>
              <a:rPr lang="es-ES" sz="1200" dirty="0">
                <a:latin typeface="Calibri" panose="020F0502020204030204" pitchFamily="34" charset="0"/>
              </a:rPr>
              <a:t>Se ha comparado con otros productos demostrando mayor eficacia, a la vez que no requiere su retirada antes de las tomas y no interfiere con el medio natural entre madre e hijo. </a:t>
            </a:r>
          </a:p>
          <a:p>
            <a:pPr algn="just"/>
            <a:r>
              <a:rPr lang="es-ES" sz="1200" dirty="0">
                <a:latin typeface="Calibri" panose="020F0502020204030204" pitchFamily="34" charset="0"/>
              </a:rPr>
              <a:t>Se concluye la necesidad de seguir avanzando en el estudio de la prevención del dolor y/o grietas en el pezón relacionados con la lactancia y contribuir así a reducir las tasas de abandono.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109A81AF-A6FB-44C5-AFB2-F7E63A8DB6DB}"/>
              </a:ext>
            </a:extLst>
          </p:cNvPr>
          <p:cNvSpPr/>
          <p:nvPr/>
        </p:nvSpPr>
        <p:spPr>
          <a:xfrm>
            <a:off x="788983" y="1665381"/>
            <a:ext cx="5290906" cy="242526"/>
          </a:xfrm>
          <a:prstGeom prst="rect">
            <a:avLst/>
          </a:prstGeom>
          <a:solidFill>
            <a:srgbClr val="CDCDC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35018FC7-A621-473E-BA82-C11AB565FBEB}"/>
              </a:ext>
            </a:extLst>
          </p:cNvPr>
          <p:cNvSpPr/>
          <p:nvPr/>
        </p:nvSpPr>
        <p:spPr>
          <a:xfrm>
            <a:off x="783547" y="1681694"/>
            <a:ext cx="6074452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050" dirty="0">
                <a:solidFill>
                  <a:srgbClr val="2C3E50"/>
                </a:solidFill>
                <a:latin typeface="Lato"/>
              </a:rPr>
              <a:t>       </a:t>
            </a:r>
            <a:r>
              <a:rPr lang="es-ES" sz="1050" dirty="0" err="1">
                <a:solidFill>
                  <a:srgbClr val="2C3E50"/>
                </a:solidFill>
                <a:latin typeface="Lato"/>
              </a:rPr>
              <a:t>Mª</a:t>
            </a:r>
            <a:r>
              <a:rPr lang="es-ES" sz="1050" dirty="0">
                <a:solidFill>
                  <a:srgbClr val="2C3E50"/>
                </a:solidFill>
                <a:latin typeface="Lato"/>
              </a:rPr>
              <a:t> Aurora Gallego Gallero / Jéssica Lozano Padilla / </a:t>
            </a:r>
            <a:r>
              <a:rPr lang="es-ES" sz="1050" dirty="0" err="1">
                <a:solidFill>
                  <a:srgbClr val="2C3E50"/>
                </a:solidFill>
                <a:latin typeface="Lato"/>
              </a:rPr>
              <a:t>Mª</a:t>
            </a:r>
            <a:r>
              <a:rPr lang="es-ES" sz="1050" dirty="0">
                <a:solidFill>
                  <a:srgbClr val="2C3E50"/>
                </a:solidFill>
                <a:latin typeface="Lato"/>
              </a:rPr>
              <a:t> Esther Merino Ortega</a:t>
            </a:r>
            <a:endParaRPr lang="es-ES" sz="1050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476C8610-D83F-45B5-A2D3-BAE9864C93C0}"/>
              </a:ext>
            </a:extLst>
          </p:cNvPr>
          <p:cNvSpPr txBox="1"/>
          <p:nvPr/>
        </p:nvSpPr>
        <p:spPr>
          <a:xfrm>
            <a:off x="303136" y="10111199"/>
            <a:ext cx="6251726" cy="20171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900" b="1" u="sng" dirty="0">
                <a:latin typeface="Calibri" panose="020F0502020204030204" pitchFamily="34" charset="0"/>
              </a:rPr>
              <a:t>BIBLIOGRAFIA</a:t>
            </a:r>
          </a:p>
          <a:p>
            <a:pPr algn="just"/>
            <a:r>
              <a:rPr lang="es-ES" sz="900" dirty="0">
                <a:latin typeface="Calibri" panose="020F0502020204030204" pitchFamily="34" charset="0"/>
              </a:rPr>
              <a:t>Grupo de trabajo de la Guía de Práctica Clínica sobre lactancia materna. Ministerio de Sanidad, Servicios Sociales e Igualdad; Agencia de. Evaluación de Tecnologías Sanitarias del País Vasco-OSTEBA, 2017. Guías de Práctica Clínica en el SNS.</a:t>
            </a:r>
          </a:p>
          <a:p>
            <a:pPr algn="just"/>
            <a:r>
              <a:rPr lang="es-ES" sz="900" dirty="0">
                <a:latin typeface="Calibri" panose="020F0502020204030204" pitchFamily="34" charset="0"/>
              </a:rPr>
              <a:t>Dennis C, Jackson K, Watson J. Intervenciones para el tratamiento del dolor del pezón en mujeres que lactan. Cochrane </a:t>
            </a:r>
            <a:r>
              <a:rPr lang="es-ES" sz="900" dirty="0" err="1">
                <a:latin typeface="Calibri" panose="020F0502020204030204" pitchFamily="34" charset="0"/>
              </a:rPr>
              <a:t>Database</a:t>
            </a:r>
            <a:r>
              <a:rPr lang="es-ES" sz="900" dirty="0">
                <a:latin typeface="Calibri" panose="020F0502020204030204" pitchFamily="34" charset="0"/>
              </a:rPr>
              <a:t> </a:t>
            </a:r>
            <a:r>
              <a:rPr lang="es-ES" sz="900" dirty="0" err="1">
                <a:latin typeface="Calibri" panose="020F0502020204030204" pitchFamily="34" charset="0"/>
              </a:rPr>
              <a:t>of</a:t>
            </a:r>
            <a:r>
              <a:rPr lang="es-ES" sz="900" dirty="0">
                <a:latin typeface="Calibri" panose="020F0502020204030204" pitchFamily="34" charset="0"/>
              </a:rPr>
              <a:t> </a:t>
            </a:r>
            <a:r>
              <a:rPr lang="es-ES" sz="900" dirty="0" err="1">
                <a:latin typeface="Calibri" panose="020F0502020204030204" pitchFamily="34" charset="0"/>
              </a:rPr>
              <a:t>Systematic</a:t>
            </a:r>
            <a:r>
              <a:rPr lang="es-ES" sz="900" dirty="0">
                <a:latin typeface="Calibri" panose="020F0502020204030204" pitchFamily="34" charset="0"/>
              </a:rPr>
              <a:t> </a:t>
            </a:r>
            <a:r>
              <a:rPr lang="es-ES" sz="900" dirty="0" err="1">
                <a:latin typeface="Calibri" panose="020F0502020204030204" pitchFamily="34" charset="0"/>
              </a:rPr>
              <a:t>Reviews</a:t>
            </a:r>
            <a:r>
              <a:rPr lang="es-ES" sz="900" dirty="0">
                <a:latin typeface="Calibri" panose="020F0502020204030204" pitchFamily="34" charset="0"/>
              </a:rPr>
              <a:t> 2014 </a:t>
            </a:r>
            <a:r>
              <a:rPr lang="es-ES" sz="900" dirty="0" err="1">
                <a:latin typeface="Calibri" panose="020F0502020204030204" pitchFamily="34" charset="0"/>
              </a:rPr>
              <a:t>Issue</a:t>
            </a:r>
            <a:r>
              <a:rPr lang="es-ES" sz="900" dirty="0">
                <a:latin typeface="Calibri" panose="020F0502020204030204" pitchFamily="34" charset="0"/>
              </a:rPr>
              <a:t> 12. Art. No.: CD007366. DOI: 10.1002/14651858.CD007366</a:t>
            </a:r>
          </a:p>
          <a:p>
            <a:pPr algn="just"/>
            <a:r>
              <a:rPr lang="es-ES" sz="900" dirty="0">
                <a:latin typeface="Calibri" panose="020F0502020204030204" pitchFamily="34" charset="0"/>
              </a:rPr>
              <a:t>La lactancia materna. Cómo promover y apoyar la lactancia materna en la práctica pediátrica. Recomendaciones del Comité de Lactancia de la AEP. Hernández Aguilar, M.T., Aguayo Maldonado J. </a:t>
            </a:r>
            <a:r>
              <a:rPr lang="es-ES" sz="900" dirty="0" err="1">
                <a:latin typeface="Calibri" panose="020F0502020204030204" pitchFamily="34" charset="0"/>
              </a:rPr>
              <a:t>An</a:t>
            </a:r>
            <a:r>
              <a:rPr lang="es-ES" sz="900" dirty="0">
                <a:latin typeface="Calibri" panose="020F0502020204030204" pitchFamily="34" charset="0"/>
              </a:rPr>
              <a:t> </a:t>
            </a:r>
            <a:r>
              <a:rPr lang="es-ES" sz="900" dirty="0" err="1">
                <a:latin typeface="Calibri" panose="020F0502020204030204" pitchFamily="34" charset="0"/>
              </a:rPr>
              <a:t>Pediatr</a:t>
            </a:r>
            <a:r>
              <a:rPr lang="es-ES" sz="900" dirty="0">
                <a:latin typeface="Calibri" panose="020F0502020204030204" pitchFamily="34" charset="0"/>
              </a:rPr>
              <a:t> (</a:t>
            </a:r>
            <a:r>
              <a:rPr lang="es-ES" sz="900" dirty="0" err="1">
                <a:latin typeface="Calibri" panose="020F0502020204030204" pitchFamily="34" charset="0"/>
              </a:rPr>
              <a:t>Barc</a:t>
            </a:r>
            <a:r>
              <a:rPr lang="es-ES" sz="900" dirty="0">
                <a:latin typeface="Calibri" panose="020F0502020204030204" pitchFamily="34" charset="0"/>
              </a:rPr>
              <a:t>) 2005;63:340-56 - Vol. 63 Núm.4 DOI: 10.1157/13079817</a:t>
            </a:r>
          </a:p>
          <a:p>
            <a:pPr algn="just"/>
            <a:r>
              <a:rPr lang="es-ES" sz="900" dirty="0">
                <a:latin typeface="Calibri" panose="020F0502020204030204" pitchFamily="34" charset="0"/>
              </a:rPr>
              <a:t>Comité de Lactancia Materna de la Asociación Española de Pediatría. Informe técnico sobre la lactancia materna en España. </a:t>
            </a:r>
            <a:r>
              <a:rPr lang="es-ES" sz="900" dirty="0" err="1">
                <a:latin typeface="Calibri" panose="020F0502020204030204" pitchFamily="34" charset="0"/>
              </a:rPr>
              <a:t>An</a:t>
            </a:r>
            <a:r>
              <a:rPr lang="es-ES" sz="900" dirty="0">
                <a:latin typeface="Calibri" panose="020F0502020204030204" pitchFamily="34" charset="0"/>
              </a:rPr>
              <a:t> </a:t>
            </a:r>
            <a:r>
              <a:rPr lang="es-ES" sz="900" dirty="0" err="1">
                <a:latin typeface="Calibri" panose="020F0502020204030204" pitchFamily="34" charset="0"/>
              </a:rPr>
              <a:t>Esp</a:t>
            </a:r>
            <a:r>
              <a:rPr lang="es-ES" sz="900" dirty="0">
                <a:latin typeface="Calibri" panose="020F0502020204030204" pitchFamily="34" charset="0"/>
              </a:rPr>
              <a:t> </a:t>
            </a:r>
            <a:r>
              <a:rPr lang="es-ES" sz="900" dirty="0" err="1">
                <a:latin typeface="Calibri" panose="020F0502020204030204" pitchFamily="34" charset="0"/>
              </a:rPr>
              <a:t>Pediatr</a:t>
            </a:r>
            <a:r>
              <a:rPr lang="es-ES" sz="900" dirty="0">
                <a:latin typeface="Calibri" panose="020F0502020204030204" pitchFamily="34" charset="0"/>
              </a:rPr>
              <a:t>, 50 (1999), pp. 333-40</a:t>
            </a:r>
          </a:p>
          <a:p>
            <a:pPr algn="just"/>
            <a:r>
              <a:rPr lang="es-ES" sz="900" dirty="0">
                <a:latin typeface="Calibri" panose="020F0502020204030204" pitchFamily="34" charset="0"/>
              </a:rPr>
              <a:t>Experiencia de un año del foro de lactancia materna para profesionales y padres. Díaz-Gómez </a:t>
            </a:r>
            <a:r>
              <a:rPr lang="es-ES" sz="900" dirty="0" err="1">
                <a:latin typeface="Calibri" panose="020F0502020204030204" pitchFamily="34" charset="0"/>
              </a:rPr>
              <a:t>NM,Lasarte</a:t>
            </a:r>
            <a:r>
              <a:rPr lang="es-ES" sz="900" dirty="0">
                <a:latin typeface="Calibri" panose="020F0502020204030204" pitchFamily="34" charset="0"/>
              </a:rPr>
              <a:t> JJ. </a:t>
            </a:r>
            <a:r>
              <a:rPr lang="es-ES" sz="900" dirty="0" err="1">
                <a:latin typeface="Calibri" panose="020F0502020204030204" pitchFamily="34" charset="0"/>
              </a:rPr>
              <a:t>An</a:t>
            </a:r>
            <a:r>
              <a:rPr lang="es-ES" sz="900" dirty="0">
                <a:latin typeface="Calibri" panose="020F0502020204030204" pitchFamily="34" charset="0"/>
              </a:rPr>
              <a:t> </a:t>
            </a:r>
            <a:r>
              <a:rPr lang="es-ES" sz="900" dirty="0" err="1">
                <a:latin typeface="Calibri" panose="020F0502020204030204" pitchFamily="34" charset="0"/>
              </a:rPr>
              <a:t>Esp</a:t>
            </a:r>
            <a:r>
              <a:rPr lang="es-ES" sz="900" dirty="0">
                <a:latin typeface="Calibri" panose="020F0502020204030204" pitchFamily="34" charset="0"/>
              </a:rPr>
              <a:t> </a:t>
            </a:r>
            <a:r>
              <a:rPr lang="es-ES" sz="900" dirty="0" err="1">
                <a:latin typeface="Calibri" panose="020F0502020204030204" pitchFamily="34" charset="0"/>
              </a:rPr>
              <a:t>Pediatr</a:t>
            </a:r>
            <a:r>
              <a:rPr lang="es-ES" sz="900" dirty="0">
                <a:latin typeface="Calibri" panose="020F0502020204030204" pitchFamily="34" charset="0"/>
              </a:rPr>
              <a:t>, 60 (2004), pp. 88</a:t>
            </a:r>
          </a:p>
          <a:p>
            <a:pPr algn="just"/>
            <a:r>
              <a:rPr lang="es-ES" sz="900" dirty="0">
                <a:latin typeface="Calibri" panose="020F0502020204030204" pitchFamily="34" charset="0"/>
              </a:rPr>
              <a:t>Gómez García, Carla; López Iglesias, Soledad. </a:t>
            </a:r>
            <a:r>
              <a:rPr lang="es-ES" sz="900" dirty="0" err="1">
                <a:latin typeface="Calibri" panose="020F0502020204030204" pitchFamily="34" charset="0"/>
              </a:rPr>
              <a:t>Intervention</a:t>
            </a:r>
            <a:r>
              <a:rPr lang="es-ES" sz="900" dirty="0">
                <a:latin typeface="Calibri" panose="020F0502020204030204" pitchFamily="34" charset="0"/>
              </a:rPr>
              <a:t> and training </a:t>
            </a:r>
            <a:r>
              <a:rPr lang="es-ES" sz="900" dirty="0" err="1">
                <a:latin typeface="Calibri" panose="020F0502020204030204" pitchFamily="34" charset="0"/>
              </a:rPr>
              <a:t>of</a:t>
            </a:r>
            <a:r>
              <a:rPr lang="es-ES" sz="900" dirty="0">
                <a:latin typeface="Calibri" panose="020F0502020204030204" pitchFamily="34" charset="0"/>
              </a:rPr>
              <a:t> nurses in </a:t>
            </a:r>
            <a:r>
              <a:rPr lang="es-ES" sz="900" dirty="0" err="1">
                <a:latin typeface="Calibri" panose="020F0502020204030204" pitchFamily="34" charset="0"/>
              </a:rPr>
              <a:t>the</a:t>
            </a:r>
            <a:r>
              <a:rPr lang="es-ES" sz="900" dirty="0">
                <a:latin typeface="Calibri" panose="020F0502020204030204" pitchFamily="34" charset="0"/>
              </a:rPr>
              <a:t> </a:t>
            </a:r>
            <a:r>
              <a:rPr lang="es-ES" sz="900" dirty="0" err="1">
                <a:latin typeface="Calibri" panose="020F0502020204030204" pitchFamily="34" charset="0"/>
              </a:rPr>
              <a:t>monitoring</a:t>
            </a:r>
            <a:r>
              <a:rPr lang="es-ES" sz="900" dirty="0">
                <a:latin typeface="Calibri" panose="020F0502020204030204" pitchFamily="34" charset="0"/>
              </a:rPr>
              <a:t> </a:t>
            </a:r>
            <a:r>
              <a:rPr lang="es-ES" sz="900" dirty="0" err="1">
                <a:latin typeface="Calibri" panose="020F0502020204030204" pitchFamily="34" charset="0"/>
              </a:rPr>
              <a:t>of</a:t>
            </a:r>
            <a:r>
              <a:rPr lang="es-ES" sz="900" dirty="0">
                <a:latin typeface="Calibri" panose="020F0502020204030204" pitchFamily="34" charset="0"/>
              </a:rPr>
              <a:t> </a:t>
            </a:r>
            <a:r>
              <a:rPr lang="es-ES" sz="900" dirty="0" err="1">
                <a:latin typeface="Calibri" panose="020F0502020204030204" pitchFamily="34" charset="0"/>
              </a:rPr>
              <a:t>breastfeeding</a:t>
            </a:r>
            <a:r>
              <a:rPr lang="es-ES" sz="900" dirty="0">
                <a:latin typeface="Calibri" panose="020F0502020204030204" pitchFamily="34" charset="0"/>
              </a:rPr>
              <a:t> </a:t>
            </a:r>
            <a:r>
              <a:rPr lang="es-ES" sz="900" dirty="0" err="1">
                <a:latin typeface="Calibri" panose="020F0502020204030204" pitchFamily="34" charset="0"/>
              </a:rPr>
              <a:t>during</a:t>
            </a:r>
            <a:r>
              <a:rPr lang="es-ES" sz="900" dirty="0">
                <a:latin typeface="Calibri" panose="020F0502020204030204" pitchFamily="34" charset="0"/>
              </a:rPr>
              <a:t> </a:t>
            </a:r>
            <a:r>
              <a:rPr lang="es-ES" sz="900" dirty="0" err="1">
                <a:latin typeface="Calibri" panose="020F0502020204030204" pitchFamily="34" charset="0"/>
              </a:rPr>
              <a:t>the</a:t>
            </a:r>
            <a:r>
              <a:rPr lang="es-ES" sz="900" dirty="0">
                <a:latin typeface="Calibri" panose="020F0502020204030204" pitchFamily="34" charset="0"/>
              </a:rPr>
              <a:t> late </a:t>
            </a:r>
            <a:r>
              <a:rPr lang="es-ES" sz="900" dirty="0" err="1">
                <a:latin typeface="Calibri" panose="020F0502020204030204" pitchFamily="34" charset="0"/>
              </a:rPr>
              <a:t>puerperium</a:t>
            </a:r>
            <a:r>
              <a:rPr lang="es-ES" sz="900" dirty="0">
                <a:latin typeface="Calibri" panose="020F0502020204030204" pitchFamily="34" charset="0"/>
              </a:rPr>
              <a:t>. 2017, UAM. Departamento de Cirugía.</a:t>
            </a:r>
          </a:p>
        </p:txBody>
      </p:sp>
      <p:pic>
        <p:nvPicPr>
          <p:cNvPr id="24" name="Imagen 23">
            <a:extLst>
              <a:ext uri="{FF2B5EF4-FFF2-40B4-BE49-F238E27FC236}">
                <a16:creationId xmlns:a16="http://schemas.microsoft.com/office/drawing/2014/main" id="{F018CD79-F76F-4939-9008-28E3ECB3ED6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8199" y="145032"/>
            <a:ext cx="2608266" cy="1285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661167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</TotalTime>
  <Words>300</Words>
  <Application>Microsoft Office PowerPoint</Application>
  <PresentationFormat>Panorámica</PresentationFormat>
  <Paragraphs>30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Arial</vt:lpstr>
      <vt:lpstr>Bodoni MT</vt:lpstr>
      <vt:lpstr>Calibri</vt:lpstr>
      <vt:lpstr>Calibri Light</vt:lpstr>
      <vt:lpstr>Lato</vt:lpstr>
      <vt:lpstr>Wingdings</vt:lpstr>
      <vt:lpstr>Tema de Office</vt:lpstr>
      <vt:lpstr>¿Los productos para cuidado de las grietas del pezón son eficaces?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¿Los productos para cuidado de las grietas del pezón son eficaces?</dc:title>
  <dc:creator>Auro</dc:creator>
  <cp:lastModifiedBy>Auro</cp:lastModifiedBy>
  <cp:revision>8</cp:revision>
  <dcterms:created xsi:type="dcterms:W3CDTF">2018-02-22T20:51:52Z</dcterms:created>
  <dcterms:modified xsi:type="dcterms:W3CDTF">2018-05-08T15:38:28Z</dcterms:modified>
</cp:coreProperties>
</file>